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-8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1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51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40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55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95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1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8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52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6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12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60000"/>
                <a:lumOff val="40000"/>
              </a:schemeClr>
            </a:gs>
            <a:gs pos="83000">
              <a:srgbClr val="00B0F0"/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1843-0B92-4035-9E92-947D31A1BC5B}" type="datetimeFigureOut">
              <a:rPr lang="en-GB" smtClean="0"/>
              <a:t>10/18/15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C79C-2A5B-420E-B396-7C52F5E5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1246" y="1122363"/>
            <a:ext cx="5396753" cy="2387600"/>
          </a:xfrm>
        </p:spPr>
        <p:txBody>
          <a:bodyPr/>
          <a:lstStyle/>
          <a:p>
            <a:r>
              <a:rPr lang="en-GB" dirty="0" smtClean="0"/>
              <a:t>Listen to the demonstration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65296">
            <a:off x="326001" y="905950"/>
            <a:ext cx="4928514" cy="269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5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054900" y="314482"/>
            <a:ext cx="2661921" cy="2007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Using a </a:t>
            </a:r>
            <a:r>
              <a:rPr lang="en-GB" sz="2800" b="1" dirty="0" smtClean="0">
                <a:solidFill>
                  <a:srgbClr val="00B050"/>
                </a:solidFill>
              </a:rPr>
              <a:t>GREEN PEN</a:t>
            </a:r>
            <a:r>
              <a:rPr lang="en-GB" sz="2800" dirty="0" smtClean="0"/>
              <a:t>, assess your neighbour’s paragraph.</a:t>
            </a:r>
            <a:endParaRPr lang="en-GB" sz="28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098479"/>
              </p:ext>
            </p:extLst>
          </p:nvPr>
        </p:nvGraphicFramePr>
        <p:xfrm>
          <a:off x="100323" y="618978"/>
          <a:ext cx="8756071" cy="48549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94640"/>
                <a:gridCol w="7761431"/>
              </a:tblGrid>
              <a:tr h="794590">
                <a:tc>
                  <a:txBody>
                    <a:bodyPr/>
                    <a:lstStyle/>
                    <a:p>
                      <a:pPr marL="15113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GB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887538" algn="l"/>
                        </a:tabLst>
                      </a:pPr>
                      <a:r>
                        <a:rPr lang="en-GB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They have given an explanation, but without any keywords. </a:t>
                      </a:r>
                      <a:endParaRPr lang="en-GB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590">
                <a:tc>
                  <a:txBody>
                    <a:bodyPr/>
                    <a:lstStyle/>
                    <a:p>
                      <a:pPr marL="15113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GB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They have</a:t>
                      </a:r>
                      <a:r>
                        <a:rPr lang="en-GB" sz="16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correctly used one keyword.</a:t>
                      </a:r>
                      <a:endParaRPr lang="en-GB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595">
                <a:tc>
                  <a:txBody>
                    <a:bodyPr/>
                    <a:lstStyle/>
                    <a:p>
                      <a:pPr marL="151130" algn="ctr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2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GB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53035" algn="l"/>
                          <a:tab pos="173990" algn="l"/>
                        </a:tabLst>
                      </a:pPr>
                      <a:r>
                        <a:rPr lang="en-GB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They have correctly used two keywords</a:t>
                      </a:r>
                      <a:r>
                        <a:rPr lang="en-GB" sz="16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one connective. The punctuation is OK with only two mistakes.</a:t>
                      </a:r>
                      <a:endParaRPr lang="en-GB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454">
                <a:tc>
                  <a:txBody>
                    <a:bodyPr/>
                    <a:lstStyle/>
                    <a:p>
                      <a:pPr marL="15113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GB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53035" algn="l"/>
                        </a:tabLst>
                      </a:pPr>
                      <a:r>
                        <a:rPr lang="en-GB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They correctly used three key words</a:t>
                      </a:r>
                      <a:r>
                        <a:rPr lang="en-GB" sz="16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two connectives. The punctuation is GOOD with only one mistake.</a:t>
                      </a:r>
                      <a:endParaRPr lang="en-GB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687">
                <a:tc>
                  <a:txBody>
                    <a:bodyPr/>
                    <a:lstStyle/>
                    <a:p>
                      <a:pPr marL="15113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GB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53035" algn="l"/>
                        </a:tabLst>
                      </a:pPr>
                      <a:r>
                        <a:rPr lang="en-GB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They have correctly used at least four keywords</a:t>
                      </a:r>
                      <a:r>
                        <a:rPr lang="en-GB" sz="16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at least two connectives. The punctuation is GOOD with NO mistakes.</a:t>
                      </a:r>
                      <a:endParaRPr lang="en-GB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188" marR="441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92753" y="5799328"/>
            <a:ext cx="8299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</p:txBody>
      </p:sp>
      <p:sp>
        <p:nvSpPr>
          <p:cNvPr id="9" name="Rectangle 8"/>
          <p:cNvSpPr/>
          <p:nvPr/>
        </p:nvSpPr>
        <p:spPr>
          <a:xfrm>
            <a:off x="9054900" y="1900345"/>
            <a:ext cx="301029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b="1" dirty="0" smtClean="0"/>
              <a:t>KEYWORDS:</a:t>
            </a:r>
          </a:p>
          <a:p>
            <a:r>
              <a:rPr lang="en-GB" sz="2800" b="1" dirty="0" smtClean="0"/>
              <a:t>amplitude     frequency     </a:t>
            </a:r>
          </a:p>
          <a:p>
            <a:r>
              <a:rPr lang="en-GB" sz="2800" b="1" dirty="0" smtClean="0"/>
              <a:t>pitch      </a:t>
            </a:r>
          </a:p>
          <a:p>
            <a:r>
              <a:rPr lang="en-GB" sz="2800" b="1" dirty="0" smtClean="0"/>
              <a:t>wave        </a:t>
            </a:r>
            <a:br>
              <a:rPr lang="en-GB" sz="2800" b="1" dirty="0" smtClean="0"/>
            </a:br>
            <a:r>
              <a:rPr lang="en-GB" sz="2800" b="1" dirty="0" smtClean="0"/>
              <a:t>sound        </a:t>
            </a:r>
          </a:p>
          <a:p>
            <a:r>
              <a:rPr lang="en-GB" sz="2800" b="1" dirty="0" smtClean="0"/>
              <a:t>energy        </a:t>
            </a:r>
          </a:p>
          <a:p>
            <a:r>
              <a:rPr lang="en-GB" sz="2800" b="1" dirty="0" smtClean="0"/>
              <a:t>crest       wavelength         </a:t>
            </a:r>
            <a:endParaRPr lang="en-GB" sz="28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9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92753" y="5288340"/>
            <a:ext cx="8299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L6: Apply your new knowledge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7747" t="45920" r="21925" b="15351"/>
          <a:stretch/>
        </p:blipFill>
        <p:spPr>
          <a:xfrm>
            <a:off x="838200" y="68694"/>
            <a:ext cx="10199077" cy="52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5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0463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changing the volume affect the sound?</a:t>
            </a:r>
            <a:endParaRPr lang="en-GB" sz="7200" b="1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3715"/>
            <a:ext cx="10515600" cy="14642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  <a:p>
            <a:pPr marL="0" indent="0" algn="ctr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  <a:p>
            <a:pPr marL="0" indent="0" algn="ctr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L6: Apply your new knowledge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705" y="3517154"/>
            <a:ext cx="10932095" cy="138499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Talk to those on your table about this question.</a:t>
            </a:r>
          </a:p>
          <a:p>
            <a:r>
              <a:rPr lang="en-GB" sz="2800" dirty="0" smtClean="0"/>
              <a:t>What do you think?  Use what you have learnt to help you.</a:t>
            </a:r>
          </a:p>
          <a:p>
            <a:r>
              <a:rPr lang="en-GB" sz="2800" b="1" u="sng" dirty="0" smtClean="0"/>
              <a:t>THEN</a:t>
            </a:r>
            <a:r>
              <a:rPr lang="en-GB" sz="2800" u="sng" dirty="0" smtClean="0"/>
              <a:t> and only then</a:t>
            </a:r>
            <a:r>
              <a:rPr lang="en-GB" sz="2800" dirty="0" smtClean="0"/>
              <a:t>, write down what your table agrees to be the answer.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6666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0463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changing the volume affect the sound?</a:t>
            </a:r>
            <a:endParaRPr lang="en-GB" sz="7200" b="1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5211"/>
            <a:ext cx="10515600" cy="2801751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  <a:p>
            <a:pPr marL="0" indent="0" algn="ctr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  <a:p>
            <a:pPr marL="0" indent="0" algn="ctr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L6: Apply your new knowledge</a:t>
            </a:r>
            <a:endParaRPr lang="en-GB" b="1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endParaRPr lang="en-GB" sz="5400" b="1" dirty="0"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14240" cy="200678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Sound is all around us</a:t>
            </a:r>
          </a:p>
          <a:p>
            <a:r>
              <a:rPr lang="en-GB" dirty="0" smtClean="0"/>
              <a:t>Sound is made by vibrations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have 30 seconds to write down as many ways to make sound as possible.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31371">
            <a:off x="8940333" y="1793782"/>
            <a:ext cx="1895475" cy="240982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111626"/>
            <a:ext cx="7814240" cy="93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Share your list with one person on your table add to your list any that you don’t have.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335308"/>
            <a:ext cx="7814240" cy="9310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Join up with another two and share your list.</a:t>
            </a:r>
          </a:p>
          <a:p>
            <a:pPr marL="0" indent="0">
              <a:buNone/>
            </a:pPr>
            <a:r>
              <a:rPr lang="en-GB" dirty="0" smtClean="0"/>
              <a:t>Choose the best three ways of making sound.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0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044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sound</a:t>
            </a:r>
            <a:endParaRPr lang="en-GB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1" y="1465135"/>
            <a:ext cx="4486835" cy="4351338"/>
          </a:xfrm>
        </p:spPr>
        <p:txBody>
          <a:bodyPr/>
          <a:lstStyle/>
          <a:p>
            <a:r>
              <a:rPr lang="en-GB" dirty="0" smtClean="0"/>
              <a:t>Sound travels in waves</a:t>
            </a:r>
          </a:p>
          <a:p>
            <a:r>
              <a:rPr lang="en-GB" dirty="0" smtClean="0"/>
              <a:t>We can draw these waves</a:t>
            </a:r>
          </a:p>
          <a:p>
            <a:r>
              <a:rPr lang="en-GB" dirty="0" smtClean="0"/>
              <a:t>Each wave has certain features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038" r="37944" b="65972"/>
          <a:stretch/>
        </p:blipFill>
        <p:spPr>
          <a:xfrm>
            <a:off x="4867835" y="2921956"/>
            <a:ext cx="3509683" cy="3498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9482" y="4168588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AMPLITUDE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634319" y="3133165"/>
            <a:ext cx="26893" cy="1497088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3"/>
          </p:cNvCxnSpPr>
          <p:nvPr/>
        </p:nvCxnSpPr>
        <p:spPr>
          <a:xfrm flipH="1">
            <a:off x="3621810" y="3805518"/>
            <a:ext cx="2039402" cy="59390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75412" y="4630253"/>
            <a:ext cx="2756647" cy="0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35270" y="2325354"/>
            <a:ext cx="1975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WAVELENGTH</a:t>
            </a:r>
            <a:endParaRPr lang="en-GB" sz="2400" b="1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897254" y="2827361"/>
            <a:ext cx="330644" cy="18028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17214" y="4594720"/>
            <a:ext cx="26645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Amplitude is the </a:t>
            </a:r>
            <a:br>
              <a:rPr lang="en-GB" sz="2800" dirty="0" smtClean="0"/>
            </a:br>
            <a:r>
              <a:rPr lang="en-GB" sz="2800" dirty="0" smtClean="0"/>
              <a:t>volume of sound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535270" y="1348571"/>
            <a:ext cx="2787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Wavelength is the</a:t>
            </a:r>
            <a:br>
              <a:rPr lang="en-GB" sz="2800" dirty="0" smtClean="0"/>
            </a:br>
            <a:r>
              <a:rPr lang="en-GB" sz="2800" dirty="0" smtClean="0"/>
              <a:t>length of a wave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8961934" y="3640804"/>
            <a:ext cx="1732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FREQUENCY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13696" y="149657"/>
            <a:ext cx="6237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61934" y="4214766"/>
            <a:ext cx="31704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Frequency is linked</a:t>
            </a:r>
          </a:p>
          <a:p>
            <a:r>
              <a:rPr lang="en-GB" sz="2800" dirty="0" smtClean="0"/>
              <a:t>to pitch – this is </a:t>
            </a:r>
            <a:br>
              <a:rPr lang="en-GB" sz="2800" dirty="0" smtClean="0"/>
            </a:br>
            <a:r>
              <a:rPr lang="en-GB" sz="2800" dirty="0" smtClean="0"/>
              <a:t>either a high note or</a:t>
            </a:r>
            <a:br>
              <a:rPr lang="en-GB" sz="2800" dirty="0" smtClean="0"/>
            </a:br>
            <a:r>
              <a:rPr lang="en-GB" sz="2800" dirty="0" smtClean="0"/>
              <a:t>a low note.</a:t>
            </a:r>
            <a:endParaRPr lang="en-GB" sz="2800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0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7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044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endParaRPr lang="en-GB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251179"/>
            <a:ext cx="11559989" cy="2068228"/>
          </a:xfrm>
        </p:spPr>
        <p:txBody>
          <a:bodyPr/>
          <a:lstStyle/>
          <a:p>
            <a:r>
              <a:rPr lang="en-GB" dirty="0" smtClean="0"/>
              <a:t>Frequency changes when the pitch changes</a:t>
            </a:r>
          </a:p>
          <a:p>
            <a:r>
              <a:rPr lang="en-GB" dirty="0" smtClean="0"/>
              <a:t>If the pitch is high (i.e. high note) the frequency is high</a:t>
            </a:r>
          </a:p>
          <a:p>
            <a:r>
              <a:rPr lang="en-GB" dirty="0" smtClean="0"/>
              <a:t>The number of waves increases as frequency increases</a:t>
            </a:r>
          </a:p>
          <a:p>
            <a:r>
              <a:rPr lang="en-GB" dirty="0" smtClean="0"/>
              <a:t>A higher frequency makes a smaller wavelength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805" t="46990" r="19149" b="21404"/>
          <a:stretch/>
        </p:blipFill>
        <p:spPr>
          <a:xfrm>
            <a:off x="1533379" y="3319407"/>
            <a:ext cx="8681209" cy="2996419"/>
          </a:xfrm>
          <a:prstGeom prst="rect">
            <a:avLst/>
          </a:prstGeom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62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044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Amplitude</a:t>
            </a:r>
            <a:endParaRPr lang="en-GB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1" y="1465135"/>
            <a:ext cx="11559989" cy="1612246"/>
          </a:xfrm>
        </p:spPr>
        <p:txBody>
          <a:bodyPr/>
          <a:lstStyle/>
          <a:p>
            <a:r>
              <a:rPr lang="en-GB" dirty="0" smtClean="0"/>
              <a:t>Amplitude changes as volume (loudness) changes</a:t>
            </a:r>
          </a:p>
          <a:p>
            <a:r>
              <a:rPr lang="en-GB" dirty="0" smtClean="0"/>
              <a:t>Amplitude is the height of the hill (crest) of the wave</a:t>
            </a:r>
          </a:p>
          <a:p>
            <a:r>
              <a:rPr lang="en-GB" dirty="0" smtClean="0"/>
              <a:t>To increase volume of a sound, increase the height of the wave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805" t="11822" r="19149" b="56572"/>
          <a:stretch/>
        </p:blipFill>
        <p:spPr>
          <a:xfrm>
            <a:off x="1533379" y="3319407"/>
            <a:ext cx="8681209" cy="299641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0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044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still with me?</a:t>
            </a:r>
            <a:endParaRPr lang="en-GB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0" y="2340749"/>
            <a:ext cx="9355015" cy="32475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Sounds are made by vibrations.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deeper sound has a higher pitch.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louder sound has a higher amplitude.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Pitch is linked to frequency.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Changing frequency has no affect on amplitude.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35" y="2172429"/>
            <a:ext cx="2140633" cy="4504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8046"/>
          <a:stretch/>
        </p:blipFill>
        <p:spPr>
          <a:xfrm>
            <a:off x="10031292" y="98226"/>
            <a:ext cx="2066925" cy="2031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3021" y="5722569"/>
            <a:ext cx="8384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044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</a:t>
            </a:r>
            <a:endParaRPr lang="en-GB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3" y="1463039"/>
            <a:ext cx="6507470" cy="436098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 Talk to the others on your desk</a:t>
            </a:r>
          </a:p>
          <a:p>
            <a:r>
              <a:rPr lang="en-GB" sz="4000" dirty="0" smtClean="0"/>
              <a:t>Tell them what you have learnt today</a:t>
            </a:r>
          </a:p>
          <a:p>
            <a:pPr marL="0" indent="0">
              <a:buNone/>
            </a:pPr>
            <a:r>
              <a:rPr lang="en-GB" sz="4000" b="1" dirty="0" smtClean="0"/>
              <a:t>PROMPTS:</a:t>
            </a: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>
                <a:solidFill>
                  <a:srgbClr val="7030A0"/>
                </a:solidFill>
              </a:rPr>
              <a:t>amplitude, frequency, pitch, sound, wavelength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92753" y="5723184"/>
            <a:ext cx="8299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062" y="1674056"/>
            <a:ext cx="4178597" cy="312991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4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044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</a:t>
            </a:r>
            <a:endParaRPr lang="en-GB" sz="54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988547"/>
            <a:ext cx="11230515" cy="4835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have </a:t>
            </a:r>
            <a:r>
              <a:rPr lang="en-GB" sz="44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5 minutes </a:t>
            </a:r>
            <a:r>
              <a:rPr lang="en-GB" dirty="0" smtClean="0"/>
              <a:t>to answer this question in as much detail as possible.  Use as many of the following keywords as possible. Don’t forget to use connectives as these </a:t>
            </a:r>
            <a:r>
              <a:rPr lang="en-GB" u="sng" dirty="0" smtClean="0"/>
              <a:t>WILL</a:t>
            </a:r>
            <a:r>
              <a:rPr lang="en-GB" dirty="0" smtClean="0"/>
              <a:t> boost your grade.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Q: Explain how you can increase the pitch and volume of a sound.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KEYWORDS</a:t>
            </a:r>
            <a:r>
              <a:rPr lang="en-GB" dirty="0" smtClean="0"/>
              <a:t> to use:</a:t>
            </a:r>
          </a:p>
          <a:p>
            <a:pPr marL="0" indent="0" algn="ctr">
              <a:buNone/>
            </a:pPr>
            <a:r>
              <a:rPr lang="en-GB" sz="4000" b="1" dirty="0" smtClean="0"/>
              <a:t>amplitude     frequency      pitch       wave        </a:t>
            </a:r>
            <a:br>
              <a:rPr lang="en-GB" sz="4000" b="1" dirty="0" smtClean="0"/>
            </a:br>
            <a:r>
              <a:rPr lang="en-GB" sz="4000" b="1" dirty="0" smtClean="0"/>
              <a:t>sound        energy        crest       wavelength         </a:t>
            </a:r>
            <a:endParaRPr lang="en-GB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892753" y="5723184"/>
            <a:ext cx="8299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L4: Describe how we can draw a wave pattern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L5: Explain how amplitude and frequency can affect the sound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37245" y="6558990"/>
            <a:ext cx="7486934" cy="235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 b="1" dirty="0" smtClean="0">
                <a:solidFill>
                  <a:srgbClr val="00B050"/>
                </a:solidFill>
              </a:rPr>
              <a:t>How does changing the volume affect the sound?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5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709</Words>
  <Application>Microsoft Macintosh PowerPoint</Application>
  <PresentationFormat>Custom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Listen to the demonstration</vt:lpstr>
      <vt:lpstr>How does changing the volume affect the sound?</vt:lpstr>
      <vt:lpstr>SOUND</vt:lpstr>
      <vt:lpstr>Drawing sound</vt:lpstr>
      <vt:lpstr>Frequency</vt:lpstr>
      <vt:lpstr>Amplitude</vt:lpstr>
      <vt:lpstr>Are you still with me?</vt:lpstr>
      <vt:lpstr>YOUR TURN</vt:lpstr>
      <vt:lpstr>YOUR TURN</vt:lpstr>
      <vt:lpstr>PowerPoint Presentation</vt:lpstr>
      <vt:lpstr>PowerPoint Presentation</vt:lpstr>
      <vt:lpstr>How does changing the volume affect the sound?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to the demonstration</dc:title>
  <dc:creator>Nigel Gillson</dc:creator>
  <cp:lastModifiedBy>.</cp:lastModifiedBy>
  <cp:revision>12</cp:revision>
  <dcterms:created xsi:type="dcterms:W3CDTF">2014-09-27T17:57:43Z</dcterms:created>
  <dcterms:modified xsi:type="dcterms:W3CDTF">2015-10-19T03:10:23Z</dcterms:modified>
</cp:coreProperties>
</file>